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90" r:id="rId3"/>
    <p:sldId id="273" r:id="rId4"/>
    <p:sldId id="276" r:id="rId5"/>
    <p:sldId id="288" r:id="rId6"/>
    <p:sldId id="259" r:id="rId7"/>
    <p:sldId id="289" r:id="rId8"/>
    <p:sldId id="278" r:id="rId9"/>
    <p:sldId id="281" r:id="rId10"/>
    <p:sldId id="292" r:id="rId11"/>
    <p:sldId id="293" r:id="rId12"/>
    <p:sldId id="294" r:id="rId13"/>
    <p:sldId id="295" r:id="rId14"/>
    <p:sldId id="296" r:id="rId15"/>
    <p:sldId id="277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5" autoAdjust="0"/>
    <p:restoredTop sz="86345" autoAdjust="0"/>
  </p:normalViewPr>
  <p:slideViewPr>
    <p:cSldViewPr>
      <p:cViewPr varScale="1">
        <p:scale>
          <a:sx n="73" d="100"/>
          <a:sy n="73" d="100"/>
        </p:scale>
        <p:origin x="-11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6192D03B-32E3-4193-B109-849F98142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D0FE6-C38E-4A76-BBDE-6EC81ABD3E4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arrested on charge of heresy and then released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0D6AC-FE23-4F34-BB70-44B984FE94E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Similar in form to Song of Roland: Envoy and then a concluding stanza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BA650-8244-4AFC-A1B1-3CBEB9A403F7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Heptameron is a series of stories similar to Boccaccio and Chaucer, but more religious in focus and emphasize the joys of chastity leading to a closer relationship with God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86FF8-B1C8-45C3-90A5-718560D9AF1A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: Ronsard, Joachim du Bellay, Jean-Antoine de Baif,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92D03B-32E3-4193-B109-849F981426C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C7878F-0821-4390-9670-473310740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EA32E-357F-42E8-A3DD-FA6B278EC5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D0C-24F0-463B-8020-0B66FB450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56913-0BA7-4214-A75A-A41CFD367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3042-22A1-480C-8171-E8D465385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C04A4-4BA8-46F8-980D-EF5433A20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1100-AB9E-416E-A179-5F4ADA5816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3AD62-2273-4D71-BF1E-EFC7CA498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4140-7493-4BDE-875B-5BC5F4B0D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39DBD-AA22-4048-A1A9-4AF315B35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F2A1-E8D5-4357-AF3C-CAAF2433C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8E22-C41D-45F8-B6B2-D3736946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D19E03A-F867-441A-BB39-C93F3EED6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nykline.co.uk/PITBR/French/Ronsard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Early Sixteenth Century Poetry and the Reformation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Dr. Alan Haffa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Thomas Wyatt (1503-1542)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505200" y="1447800"/>
            <a:ext cx="5181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Poet and Diplomat </a:t>
            </a:r>
          </a:p>
          <a:p>
            <a:pPr eaLnBrk="1" hangingPunct="1">
              <a:defRPr/>
            </a:pPr>
            <a:r>
              <a:rPr lang="en-US" sz="3200" dirty="0" smtClean="0"/>
              <a:t>Lover of Lady Anne Boleyn; Wyatt imprisoned</a:t>
            </a:r>
          </a:p>
          <a:p>
            <a:pPr eaLnBrk="1" hangingPunct="1">
              <a:defRPr/>
            </a:pPr>
            <a:r>
              <a:rPr lang="en-US" sz="3200" dirty="0" smtClean="0"/>
              <a:t>Patron, Sir Thomas Cromwell executed in 1541</a:t>
            </a:r>
          </a:p>
          <a:p>
            <a:pPr eaLnBrk="1" hangingPunct="1">
              <a:defRPr/>
            </a:pPr>
            <a:r>
              <a:rPr lang="en-US" sz="3200" dirty="0" smtClean="0"/>
              <a:t>Wyatt imprisoned and then reconciled with King.</a:t>
            </a:r>
          </a:p>
          <a:p>
            <a:endParaRPr lang="en-US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410418"/>
            <a:ext cx="2851020" cy="34663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Wyatt’s Poetic Accomplishments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Pioneered English Blank Verse</a:t>
            </a:r>
          </a:p>
          <a:p>
            <a:pPr eaLnBrk="1" hangingPunct="1">
              <a:defRPr/>
            </a:pPr>
            <a:r>
              <a:rPr lang="en-US" dirty="0" smtClean="0"/>
              <a:t>Translated Petrarch’s Sonnets</a:t>
            </a:r>
          </a:p>
          <a:p>
            <a:pPr eaLnBrk="1" hangingPunct="1">
              <a:defRPr/>
            </a:pPr>
            <a:r>
              <a:rPr lang="en-US" dirty="0" smtClean="0"/>
              <a:t>Adapted the Italian verse forms by adding a political or courtly subtext to love lyrics, as in Whoso List to Hunt; the “deer belonging to Caesar” refers to Anne Boleyn.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Who so list to hunt, I know where is an hind,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But as for me, alas, I may no more: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The vain travail hath wearied me so sore.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I am of them that farthest cometh behind.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Yet may I by no means my wearied mind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Draw from the deer: but as she fleeth afore,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Fainting I follow.  I leave off therefore,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Since in a net I seek to hold the wind.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Who list her hunt, I put him out of doubt,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As well as I, may spend his time in vain: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And, graven with diamonds, in letters plain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There is written her fair neck round about: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i="1" dirty="0" smtClean="0"/>
              <a:t>Noli me tangere</a:t>
            </a:r>
            <a:r>
              <a:rPr lang="en-US" sz="2400" dirty="0" smtClean="0"/>
              <a:t>, for Caesar’s I am,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/>
              <a:t>And Wild for to hold though I seem tame.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Sir Philip Sidney (1554-1586)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514600" y="1295400"/>
            <a:ext cx="61722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From “Astrophil and Stella”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Loving in truth, and fain in verse my love 	to show,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That she, dear she, might take some pleasure of my pain,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Pleasure might cause her read, reading might make her know,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Knowledge might pity win, and pity grace obtain,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I sought fit words to paint the blackest face of woe:</a:t>
            </a:r>
          </a:p>
          <a:p>
            <a:endParaRPr lang="en-US" dirty="0"/>
          </a:p>
        </p:txBody>
      </p:sp>
      <p:pic>
        <p:nvPicPr>
          <p:cNvPr id="6" name="Picture 7" descr="philip-sidney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133600"/>
            <a:ext cx="2362200" cy="3327329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Observations on Astrophil and Stella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Meter: Iambic hexameter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Use of Caesura to emphasize flow of ideas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Repetition of key words from phrase to phrase also makes verse flow and links idea development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Poetic Idea: Writing as a means to inspire Love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Importance of expressing one’s heart rather than being too learned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Classic Question: should a poet “feel” more than “study”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Early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French poets were influenced by Medieval forms: Ballades and Chansons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As the Reformation spread, poets were less comfortable writing directly about religion.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Ronsard, Du Bellay and La Pleiade were the next wave of poets; Catholic in religion, royalists in politics, but advocates of French as a new literary language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This new generation imitated Renaissance Italian writers like Petrarch and Greek and Roman writers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English Renaissance was inspired by the Italian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English Renaissance writers adapt the Sonnet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English poets integrate sacred and personal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/>
          <a:lstStyle/>
          <a:p>
            <a:r>
              <a:rPr lang="en-US" dirty="0" smtClean="0"/>
              <a:t>Renaissance Defined</a:t>
            </a:r>
          </a:p>
          <a:p>
            <a:r>
              <a:rPr lang="en-US" dirty="0" smtClean="0"/>
              <a:t>Italian Influence and Petrarch an Sonnet</a:t>
            </a:r>
          </a:p>
          <a:p>
            <a:r>
              <a:rPr lang="en-US" dirty="0" smtClean="0"/>
              <a:t>Medieval forms of poetry</a:t>
            </a:r>
          </a:p>
          <a:p>
            <a:r>
              <a:rPr lang="en-US" dirty="0" smtClean="0"/>
              <a:t>Political and Religious censorship</a:t>
            </a:r>
          </a:p>
          <a:p>
            <a:r>
              <a:rPr lang="en-US" dirty="0" smtClean="0"/>
              <a:t>As the Reformation and Counter Reformation advance, poets are more cautious about religious themes.</a:t>
            </a:r>
          </a:p>
          <a:p>
            <a:r>
              <a:rPr lang="en-US" dirty="0" smtClean="0"/>
              <a:t>Secular themes and vernacular language</a:t>
            </a:r>
          </a:p>
          <a:p>
            <a:r>
              <a:rPr lang="en-US" dirty="0" smtClean="0"/>
              <a:t>Admiration and competition with ancients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0" y="277813"/>
            <a:ext cx="4114800" cy="1931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Clement Marot (1495-1544)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81000"/>
            <a:ext cx="53340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Served Francis I and Marguerite de Navarre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Christian Humanist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Affair des Placards, 1534; Fled to Ferrara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Met Calvin at Ferrara, 1536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1539 Pope Paul III persuaded Francis to allow Huguenots back if they recanted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Translation of Psalms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Sorbonne condemned Psalms; flight to Geneva 1543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Lived in Geneva in the 1540s before leaving due to the strictness of life there</a:t>
            </a:r>
          </a:p>
        </p:txBody>
      </p:sp>
      <p:pic>
        <p:nvPicPr>
          <p:cNvPr id="4100" name="Picture 5" descr="post-1-12169706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2438400"/>
            <a:ext cx="3381375" cy="41719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b="1" dirty="0" smtClean="0"/>
              <a:t>"Chant royal de la conception Nostre Dame"</a:t>
            </a:r>
            <a:r>
              <a:rPr lang="en-US" sz="3800" dirty="0" smtClean="0"/>
              <a:t> 1533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Chant royal: Medieval French Form </a:t>
            </a:r>
          </a:p>
          <a:p>
            <a:pPr eaLnBrk="1" hangingPunct="1">
              <a:defRPr/>
            </a:pPr>
            <a:r>
              <a:rPr lang="en-US" dirty="0" smtClean="0"/>
              <a:t>Imagines a beauty contest for the selection of Mary as the Mother of Christ</a:t>
            </a:r>
          </a:p>
          <a:p>
            <a:pPr eaLnBrk="1" hangingPunct="1">
              <a:defRPr/>
            </a:pPr>
            <a:r>
              <a:rPr lang="en-US" dirty="0" smtClean="0"/>
              <a:t>Deliberately recreates the Judgment of Paris from Greek Myth</a:t>
            </a:r>
          </a:p>
          <a:p>
            <a:pPr eaLnBrk="1" hangingPunct="1">
              <a:defRPr/>
            </a:pPr>
            <a:r>
              <a:rPr lang="en-US" dirty="0" smtClean="0"/>
              <a:t>“Dedans Syon au Pays du Judée</a:t>
            </a:r>
            <a:br>
              <a:rPr lang="en-US" dirty="0" smtClean="0"/>
            </a:br>
            <a:r>
              <a:rPr lang="en-US" dirty="0" smtClean="0"/>
              <a:t>Fut un debat honneste suscité</a:t>
            </a:r>
            <a:br>
              <a:rPr lang="en-US" dirty="0" smtClean="0"/>
            </a:br>
            <a:r>
              <a:rPr lang="en-US" dirty="0" smtClean="0"/>
              <a:t>Sur la beaulté des Dames collaudée</a:t>
            </a:r>
            <a:br>
              <a:rPr lang="en-US" dirty="0" smtClean="0"/>
            </a:br>
            <a:r>
              <a:rPr lang="en-US" dirty="0" smtClean="0"/>
              <a:t>Diversement par ceulx de la Cité”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610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Song of Songs is echoed, as the choice is made by virtue of the sound of the women’s voices: “My dove, hiding in the clefts of the rock</a:t>
            </a:r>
            <a:br>
              <a:rPr lang="en-US" sz="2800" dirty="0" smtClean="0"/>
            </a:br>
            <a:r>
              <a:rPr lang="en-US" sz="2800" dirty="0" smtClean="0"/>
              <a:t>in the coverts of the cliff,</a:t>
            </a:r>
            <a:br>
              <a:rPr lang="en-US" sz="2800" dirty="0" smtClean="0"/>
            </a:br>
            <a:r>
              <a:rPr lang="en-US" sz="2800" dirty="0" smtClean="0"/>
              <a:t>show me your face,</a:t>
            </a:r>
            <a:br>
              <a:rPr lang="en-US" sz="2800" dirty="0" smtClean="0"/>
            </a:br>
            <a:r>
              <a:rPr lang="en-US" sz="2800" dirty="0" smtClean="0"/>
              <a:t>let me hear your voice;</a:t>
            </a:r>
            <a:br>
              <a:rPr lang="en-US" sz="2800" dirty="0" smtClean="0"/>
            </a:br>
            <a:r>
              <a:rPr lang="en-US" sz="2800" dirty="0" smtClean="0"/>
              <a:t>for your voice is sweet and your face is beautiful.”</a:t>
            </a:r>
          </a:p>
          <a:p>
            <a:pPr eaLnBrk="1" hangingPunct="1">
              <a:defRPr/>
            </a:pPr>
            <a:r>
              <a:rPr lang="en-US" sz="2800" dirty="0" smtClean="0"/>
              <a:t>A reference to Ulysses and Sirens, and how Mary’s voice surpasses them.</a:t>
            </a:r>
          </a:p>
          <a:p>
            <a:pPr eaLnBrk="1" hangingPunct="1">
              <a:defRPr/>
            </a:pPr>
            <a:r>
              <a:rPr lang="en-US" sz="2800" dirty="0" smtClean="0"/>
              <a:t>Le divin Verbe est la voix, &amp; alaine,</a:t>
            </a:r>
            <a:br>
              <a:rPr lang="en-US" sz="2800" dirty="0" smtClean="0"/>
            </a:br>
            <a:r>
              <a:rPr lang="en-US" sz="2800" dirty="0" smtClean="0"/>
              <a:t>Qui proceda d'organe non vilaine</a:t>
            </a:r>
            <a:br>
              <a:rPr lang="en-US" sz="2800" dirty="0" smtClean="0"/>
            </a:br>
            <a:r>
              <a:rPr lang="en-US" sz="2800" dirty="0" smtClean="0"/>
              <a:t>C'est de Marie, où tous biens sont compris.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277813"/>
            <a:ext cx="3581400" cy="2312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Marguerite de Navarre (1492-1549)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50292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Sister of Francis I, King of France and grandmother of King Henry IV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Patron and protector of Calvin, Marot, and Rabelais and other protestants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err="1" smtClean="0"/>
              <a:t>Heptameron</a:t>
            </a:r>
            <a:r>
              <a:rPr lang="en-US" sz="2800" dirty="0" smtClean="0"/>
              <a:t>:</a:t>
            </a:r>
            <a:r>
              <a:rPr lang="en-US" sz="2800" i="1" dirty="0" smtClean="0"/>
              <a:t> </a:t>
            </a:r>
            <a:r>
              <a:rPr lang="en-US" sz="2800" dirty="0" smtClean="0"/>
              <a:t>Stories emphasize Chastity as pathway to God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“Mirror of the Soul” 1548; condemned by Sorbonne but revoked after King’s intervention; Narrator confesses to her own image—the Word in her.  Elizabeth I, Tr.</a:t>
            </a:r>
          </a:p>
        </p:txBody>
      </p:sp>
      <p:pic>
        <p:nvPicPr>
          <p:cNvPr id="7172" name="Picture 5" descr="MargueriteCloue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91188" y="2743200"/>
            <a:ext cx="3452812" cy="4114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/>
              <a:t>Introduction to “</a:t>
            </a:r>
            <a:r>
              <a:rPr lang="en-US" sz="3800" b="1" smtClean="0"/>
              <a:t>Le Miroir de l’âme pécheresse,” 1531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Si vous lisez ceste œuvre toute entiere,</a:t>
            </a:r>
            <a:br>
              <a:rPr lang="en-US" sz="2800" smtClean="0"/>
            </a:br>
            <a:r>
              <a:rPr lang="en-US" sz="2800" smtClean="0"/>
              <a:t>Arrestez vous, sans plus, à la matiere,</a:t>
            </a:r>
            <a:br>
              <a:rPr lang="en-US" sz="2800" smtClean="0"/>
            </a:br>
            <a:r>
              <a:rPr lang="en-US" sz="2800" smtClean="0"/>
              <a:t>En excusant la rhythme et le langage,</a:t>
            </a:r>
            <a:br>
              <a:rPr lang="en-US" sz="2800" smtClean="0"/>
            </a:br>
            <a:r>
              <a:rPr lang="en-US" sz="2800" smtClean="0"/>
              <a:t>Voyant que cest d'une femme l'ouvrage,</a:t>
            </a:r>
            <a:br>
              <a:rPr lang="en-US" sz="2800" smtClean="0"/>
            </a:br>
            <a:r>
              <a:rPr lang="en-US" sz="2800" smtClean="0"/>
              <a:t>Qui n'a en soy science, ne sçavoir,</a:t>
            </a:r>
            <a:br>
              <a:rPr lang="en-US" sz="2800" smtClean="0"/>
            </a:br>
            <a:r>
              <a:rPr lang="en-US" sz="2800" smtClean="0"/>
              <a:t>Fors un desir, que chacun puisse voir</a:t>
            </a:r>
            <a:br>
              <a:rPr lang="en-US" sz="2800" smtClean="0"/>
            </a:br>
            <a:r>
              <a:rPr lang="en-US" sz="2800" smtClean="0"/>
              <a:t>Que fait le don de DIEU le Createur,</a:t>
            </a:r>
            <a:br>
              <a:rPr lang="en-US" sz="2800" smtClean="0"/>
            </a:br>
            <a:r>
              <a:rPr lang="en-US" sz="2800" smtClean="0"/>
              <a:t>Quand il luy plaist justifier un cœur :</a:t>
            </a:r>
            <a:br>
              <a:rPr lang="en-US" sz="2800" smtClean="0"/>
            </a:br>
            <a:r>
              <a:rPr lang="en-US" sz="2800" smtClean="0"/>
              <a:t>Quel est le cœur d'un homme, quant à soy,</a:t>
            </a:r>
            <a:br>
              <a:rPr lang="en-US" sz="2800" smtClean="0"/>
            </a:br>
            <a:r>
              <a:rPr lang="en-US" sz="2800" smtClean="0"/>
              <a:t>Avant qu'il ayt receu le don de Foy,</a:t>
            </a:r>
            <a:br>
              <a:rPr lang="en-US" sz="2800" smtClean="0"/>
            </a:br>
            <a:r>
              <a:rPr lang="en-US" sz="2800" smtClean="0"/>
              <a:t>Par lequel seul l'homme a la congnoissance</a:t>
            </a:r>
            <a:br>
              <a:rPr lang="en-US" sz="2800" smtClean="0"/>
            </a:br>
            <a:r>
              <a:rPr lang="en-US" sz="2800" smtClean="0"/>
              <a:t>De la Bonté, Sapience et Puissance.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77813"/>
            <a:ext cx="4038600" cy="2084387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smtClean="0"/>
              <a:t>Pierre de Ronsard (1524-1585):</a:t>
            </a:r>
            <a:endParaRPr lang="en-US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52578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Leader of La </a:t>
            </a:r>
            <a:r>
              <a:rPr lang="en-US" sz="2800" dirty="0" err="1" smtClean="0"/>
              <a:t>Pleiade</a:t>
            </a:r>
            <a:r>
              <a:rPr lang="en-US" sz="2800" dirty="0" smtClean="0"/>
              <a:t>: </a:t>
            </a:r>
            <a:r>
              <a:rPr lang="en-US" sz="2800" dirty="0" err="1" smtClean="0"/>
              <a:t>Modelled</a:t>
            </a:r>
            <a:r>
              <a:rPr lang="en-US" sz="2800" dirty="0" smtClean="0"/>
              <a:t> on an ancient Greek group of 7 Poets </a:t>
            </a:r>
          </a:p>
          <a:p>
            <a:pPr eaLnBrk="1" hangingPunct="1">
              <a:defRPr/>
            </a:pPr>
            <a:r>
              <a:rPr lang="en-US" sz="2800" dirty="0" smtClean="0"/>
              <a:t>Program: Break with the past generation of French poets called </a:t>
            </a:r>
            <a:r>
              <a:rPr lang="en-US" sz="2800" dirty="0" err="1" smtClean="0"/>
              <a:t>Rhetoriquers</a:t>
            </a:r>
            <a:r>
              <a:rPr lang="en-US" sz="2800" dirty="0" smtClean="0"/>
              <a:t> (who were too Medieval) </a:t>
            </a:r>
          </a:p>
          <a:p>
            <a:pPr eaLnBrk="1" hangingPunct="1">
              <a:defRPr/>
            </a:pPr>
            <a:r>
              <a:rPr lang="en-US" sz="2800" i="1" dirty="0" smtClean="0"/>
              <a:t>Used Myth extensively</a:t>
            </a:r>
          </a:p>
          <a:p>
            <a:pPr eaLnBrk="1" hangingPunct="1">
              <a:defRPr/>
            </a:pPr>
            <a:r>
              <a:rPr lang="en-US" sz="2800" i="1" dirty="0" smtClean="0"/>
              <a:t>Used Greek and Roman forms and abandoned French, Medieval forms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>
                <a:hlinkClick r:id="rId3"/>
              </a:rPr>
              <a:t>http://www.tonykline.co.uk/PITBR/French/Ronsard.htm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922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08613" y="2667000"/>
            <a:ext cx="3735387" cy="4191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smtClean="0"/>
              <a:t>ON HIS LADY'S WAKING</a:t>
            </a:r>
            <a:r>
              <a:rPr lang="en-US" sz="3800" smtClean="0"/>
              <a:t>, 1550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800" smtClean="0"/>
              <a:t>My lady woke upon a morning fair, </a:t>
            </a:r>
            <a:br>
              <a:rPr lang="en-US" sz="2800" smtClean="0"/>
            </a:br>
            <a:r>
              <a:rPr lang="en-US" sz="2800" smtClean="0"/>
              <a:t>What time Apollo's chariot takes the skies, </a:t>
            </a:r>
            <a:br>
              <a:rPr lang="en-US" sz="2800" smtClean="0"/>
            </a:br>
            <a:r>
              <a:rPr lang="en-US" sz="2800" smtClean="0"/>
              <a:t>And, fain to fill with arrows from her eyes </a:t>
            </a:r>
            <a:br>
              <a:rPr lang="en-US" sz="2800" smtClean="0"/>
            </a:br>
            <a:r>
              <a:rPr lang="en-US" sz="2800" smtClean="0"/>
              <a:t>His empty quiver, Love was standing there: </a:t>
            </a:r>
            <a:br>
              <a:rPr lang="en-US" sz="2800" smtClean="0"/>
            </a:br>
            <a:r>
              <a:rPr lang="en-US" sz="2800" smtClean="0"/>
              <a:t>I saw two apples that her breast doth bear </a:t>
            </a:r>
            <a:br>
              <a:rPr lang="en-US" sz="2800" smtClean="0"/>
            </a:br>
            <a:r>
              <a:rPr lang="en-US" sz="2800" smtClean="0"/>
              <a:t>None such the garden of the Hesperides </a:t>
            </a:r>
            <a:br>
              <a:rPr lang="en-US" sz="2800" smtClean="0"/>
            </a:br>
            <a:r>
              <a:rPr lang="en-US" sz="2800" smtClean="0"/>
              <a:t>Yields; nor hath Venus any such as these, </a:t>
            </a:r>
            <a:br>
              <a:rPr lang="en-US" sz="2800" smtClean="0"/>
            </a:br>
            <a:r>
              <a:rPr lang="en-US" sz="2800" smtClean="0"/>
              <a:t>Nor she that had of nursling Mars the care.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Even such a bosom, and so fair it was, </a:t>
            </a:r>
            <a:br>
              <a:rPr lang="en-US" sz="2800" smtClean="0"/>
            </a:br>
            <a:r>
              <a:rPr lang="en-US" sz="2800" smtClean="0"/>
              <a:t>Pure as the perfect work of Phidias, </a:t>
            </a:r>
            <a:br>
              <a:rPr lang="en-US" sz="2800" smtClean="0"/>
            </a:br>
            <a:r>
              <a:rPr lang="en-US" sz="2800" smtClean="0"/>
              <a:t>That sad Andromeda's discomfiture </a:t>
            </a:r>
            <a:br>
              <a:rPr lang="en-US" sz="2800" smtClean="0"/>
            </a:br>
            <a:r>
              <a:rPr lang="en-US" sz="2800" smtClean="0"/>
              <a:t>Left bare, when Perseus passed her on a day, </a:t>
            </a:r>
            <a:br>
              <a:rPr lang="en-US" sz="2800" smtClean="0"/>
            </a:br>
            <a:r>
              <a:rPr lang="en-US" sz="2800" smtClean="0"/>
              <a:t>And pale as Death for fear of Death she lay, </a:t>
            </a:r>
            <a:br>
              <a:rPr lang="en-US" sz="2800" smtClean="0"/>
            </a:br>
            <a:r>
              <a:rPr lang="en-US" sz="2800" smtClean="0"/>
              <a:t>With breast as marble cold, as marble pure. </a:t>
            </a:r>
            <a:br>
              <a:rPr lang="en-US" sz="2800" smtClean="0"/>
            </a:b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3231</TotalTime>
  <Words>837</Words>
  <Application>Microsoft Office PowerPoint</Application>
  <PresentationFormat>On-screen Show (4:3)</PresentationFormat>
  <Paragraphs>106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Curtain Call</vt:lpstr>
      <vt:lpstr>Early Sixteenth Century Poetry and the Reformation</vt:lpstr>
      <vt:lpstr>Overview</vt:lpstr>
      <vt:lpstr>Clement Marot (1495-1544)</vt:lpstr>
      <vt:lpstr>"Chant royal de la conception Nostre Dame" 1533</vt:lpstr>
      <vt:lpstr>Slide 5</vt:lpstr>
      <vt:lpstr>Marguerite de Navarre (1492-1549)</vt:lpstr>
      <vt:lpstr>Introduction to “Le Miroir de l’âme pécheresse,” 1531</vt:lpstr>
      <vt:lpstr>Pierre de Ronsard (1524-1585):</vt:lpstr>
      <vt:lpstr>ON HIS LADY'S WAKING, 1550</vt:lpstr>
      <vt:lpstr>Sir Thomas Wyatt (1503-1542)</vt:lpstr>
      <vt:lpstr>Wyatt’s Poetic Accomplishments</vt:lpstr>
      <vt:lpstr>Slide 12</vt:lpstr>
      <vt:lpstr>Sir Philip Sidney (1554-1586)</vt:lpstr>
      <vt:lpstr>Observations on Astrophil and Stella 1</vt:lpstr>
      <vt:lpstr>Summary</vt:lpstr>
    </vt:vector>
  </TitlesOfParts>
  <Company>Monterey Peninsula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Sixteenth Century Poetry and the Reformation</dc:title>
  <dc:creator>ahaffa</dc:creator>
  <cp:lastModifiedBy>David</cp:lastModifiedBy>
  <cp:revision>54</cp:revision>
  <dcterms:created xsi:type="dcterms:W3CDTF">2005-01-31T19:27:45Z</dcterms:created>
  <dcterms:modified xsi:type="dcterms:W3CDTF">2011-09-02T18:38:17Z</dcterms:modified>
</cp:coreProperties>
</file>